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embeddedFontLst>
    <p:embeddedFont>
      <p:font typeface="Barlow Light" pitchFamily="2" charset="77"/>
      <p:regular r:id="rId19"/>
      <p:bold r:id="rId20"/>
      <p:italic r:id="rId21"/>
      <p:boldItalic r:id="rId22"/>
    </p:embeddedFon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Raleway" panose="020B0503030101060003" pitchFamily="34" charset="77"/>
      <p:regular r:id="rId27"/>
      <p:bold r:id="rId28"/>
      <p:italic r:id="rId29"/>
      <p:boldItalic r:id="rId30"/>
    </p:embeddedFont>
    <p:embeddedFont>
      <p:font typeface="Raleway Light" panose="020B0503030101060003" pitchFamily="34" charset="77"/>
      <p:regular r:id="rId31"/>
      <p:bold r:id="rId32"/>
      <p:italic r:id="rId33"/>
      <p:boldItalic r:id="rId34"/>
    </p:embeddedFont>
    <p:embeddedFont>
      <p:font typeface="Raleway Medium" panose="020B0503030101060003" pitchFamily="34" charset="77"/>
      <p:regular r:id="rId35"/>
      <p:bold r:id="rId36"/>
      <p:italic r:id="rId37"/>
      <p:boldItalic r:id="rId38"/>
    </p:embeddedFont>
    <p:embeddedFont>
      <p:font typeface="Raleway SemiBold" panose="020B0503030101060003" pitchFamily="34" charset="77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  <p15:guide id="3" pos="36">
          <p15:clr>
            <a:srgbClr val="9AA0A6"/>
          </p15:clr>
        </p15:guide>
        <p15:guide id="4" pos="432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D4AC1B0-F42D-46B0-8737-4D59A8DC4179}">
  <a:tblStyle styleId="{2D4AC1B0-F42D-46B0-8737-4D59A8DC4179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8"/>
  </p:normalViewPr>
  <p:slideViewPr>
    <p:cSldViewPr snapToGrid="0">
      <p:cViewPr varScale="1">
        <p:scale>
          <a:sx n="141" d="100"/>
          <a:sy n="141" d="100"/>
        </p:scale>
        <p:origin x="800" y="176"/>
      </p:cViewPr>
      <p:guideLst>
        <p:guide orient="horz" pos="1620"/>
        <p:guide pos="2880"/>
        <p:guide pos="36"/>
        <p:guide pos="4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9" Type="http://schemas.openxmlformats.org/officeDocument/2006/relationships/font" Target="fonts/font21.fntdata"/><Relationship Id="rId21" Type="http://schemas.openxmlformats.org/officeDocument/2006/relationships/font" Target="fonts/font3.fntdata"/><Relationship Id="rId34" Type="http://schemas.openxmlformats.org/officeDocument/2006/relationships/font" Target="fonts/font16.fntdata"/><Relationship Id="rId42" Type="http://schemas.openxmlformats.org/officeDocument/2006/relationships/font" Target="fonts/font24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37" Type="http://schemas.openxmlformats.org/officeDocument/2006/relationships/font" Target="fonts/font19.fntdata"/><Relationship Id="rId40" Type="http://schemas.openxmlformats.org/officeDocument/2006/relationships/font" Target="fonts/font22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font" Target="fonts/font18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font" Target="fonts/font17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33" Type="http://schemas.openxmlformats.org/officeDocument/2006/relationships/font" Target="fonts/font15.fntdata"/><Relationship Id="rId38" Type="http://schemas.openxmlformats.org/officeDocument/2006/relationships/font" Target="fonts/font20.fntdata"/><Relationship Id="rId46" Type="http://schemas.openxmlformats.org/officeDocument/2006/relationships/tableStyles" Target="tableStyles.xml"/><Relationship Id="rId20" Type="http://schemas.openxmlformats.org/officeDocument/2006/relationships/font" Target="fonts/font2.fntdata"/><Relationship Id="rId41" Type="http://schemas.openxmlformats.org/officeDocument/2006/relationships/font" Target="fonts/font23.fntdata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87db296d95_0_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g87db296d95_0_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7db296d95_0_5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g87db296d95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87db296d95_0_6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87db296d95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7db296d95_0_6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g87db296d95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87db296d95_0_7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g87db296d95_0_7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87db296d95_0_8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g87db296d95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87db296d95_0_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g87db296d95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87db296d95_0_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g87db296d9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87db296d95_0_1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g87db296d95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87db296d95_0_2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g87db296d95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87db296d95_0_2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87db296d95_0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87db296d95_0_3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87db296d95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87db296d95_0_4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g87db296d95_0_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1076325" y="1863600"/>
            <a:ext cx="4962600" cy="1416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2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dark">
  <p:cSld name="BLANK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>
                <a:solidFill>
                  <a:schemeClr val="accent2"/>
                </a:solidFill>
              </a:defRPr>
            </a:lvl1pPr>
            <a:lvl2pPr lvl="1" rtl="0">
              <a:buNone/>
              <a:defRPr>
                <a:solidFill>
                  <a:schemeClr val="accent2"/>
                </a:solidFill>
              </a:defRPr>
            </a:lvl2pPr>
            <a:lvl3pPr lvl="2" rtl="0">
              <a:buNone/>
              <a:defRPr>
                <a:solidFill>
                  <a:schemeClr val="accent2"/>
                </a:solidFill>
              </a:defRPr>
            </a:lvl3pPr>
            <a:lvl4pPr lvl="3" rtl="0">
              <a:buNone/>
              <a:defRPr>
                <a:solidFill>
                  <a:schemeClr val="accent2"/>
                </a:solidFill>
              </a:defRPr>
            </a:lvl4pPr>
            <a:lvl5pPr lvl="4" rtl="0">
              <a:buNone/>
              <a:defRPr>
                <a:solidFill>
                  <a:schemeClr val="accent2"/>
                </a:solidFill>
              </a:defRPr>
            </a:lvl5pPr>
            <a:lvl6pPr lvl="5" rtl="0">
              <a:buNone/>
              <a:defRPr>
                <a:solidFill>
                  <a:schemeClr val="accent2"/>
                </a:solidFill>
              </a:defRPr>
            </a:lvl6pPr>
            <a:lvl7pPr lvl="6" rtl="0">
              <a:buNone/>
              <a:defRPr>
                <a:solidFill>
                  <a:schemeClr val="accent2"/>
                </a:solidFill>
              </a:defRPr>
            </a:lvl7pPr>
            <a:lvl8pPr lvl="7" rtl="0">
              <a:buNone/>
              <a:defRPr>
                <a:solidFill>
                  <a:schemeClr val="accent2"/>
                </a:solidFill>
              </a:defRPr>
            </a:lvl8pPr>
            <a:lvl9pPr lvl="8" rtl="0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_2">
  <p:cSld name="TITLE_2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5" name="Google Shape;65;p12"/>
          <p:cNvCxnSpPr/>
          <p:nvPr/>
        </p:nvCxnSpPr>
        <p:spPr>
          <a:xfrm>
            <a:off x="4278300" y="2751163"/>
            <a:ext cx="587400" cy="0"/>
          </a:xfrm>
          <a:prstGeom prst="straightConnector1">
            <a:avLst/>
          </a:prstGeom>
          <a:noFill/>
          <a:ln w="762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6" name="Google Shape;66;p12"/>
          <p:cNvSpPr txBox="1">
            <a:spLocks noGrp="1"/>
          </p:cNvSpPr>
          <p:nvPr>
            <p:ph type="ctrTitle"/>
          </p:nvPr>
        </p:nvSpPr>
        <p:spPr>
          <a:xfrm>
            <a:off x="311700" y="595975"/>
            <a:ext cx="8520600" cy="195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ubTitle" idx="1"/>
          </p:nvPr>
        </p:nvSpPr>
        <p:spPr>
          <a:xfrm>
            <a:off x="311700" y="3165823"/>
            <a:ext cx="8520600" cy="73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" name="Google Shape;68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1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▸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3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629841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body" idx="1"/>
          </p:nvPr>
        </p:nvSpPr>
        <p:spPr>
          <a:xfrm>
            <a:off x="629842" y="1260872"/>
            <a:ext cx="38682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body" idx="2"/>
          </p:nvPr>
        </p:nvSpPr>
        <p:spPr>
          <a:xfrm>
            <a:off x="629842" y="1878806"/>
            <a:ext cx="38682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▸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body" idx="3"/>
          </p:nvPr>
        </p:nvSpPr>
        <p:spPr>
          <a:xfrm>
            <a:off x="4629150" y="1260872"/>
            <a:ext cx="3887400" cy="61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1pPr>
            <a:lvl2pPr marL="91440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 b="1"/>
            </a:lvl2pPr>
            <a:lvl3pPr marL="137160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None/>
              <a:defRPr sz="1350" b="1"/>
            </a:lvl3pPr>
            <a:lvl4pPr marL="182880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4pPr>
            <a:lvl5pPr marL="228600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5pPr>
            <a:lvl6pPr marL="274320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6pPr>
            <a:lvl7pPr marL="320040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7pPr>
            <a:lvl8pPr marL="365760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8pPr>
            <a:lvl9pPr marL="411480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 b="1"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4"/>
          </p:nvPr>
        </p:nvSpPr>
        <p:spPr>
          <a:xfrm>
            <a:off x="4629150" y="1878806"/>
            <a:ext cx="3887400" cy="276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Char char="▸"/>
              <a:defRPr/>
            </a:lvl1pPr>
            <a:lvl2pPr marL="914400" lvl="1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2pPr>
            <a:lvl3pPr marL="1371600" lvl="2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3pPr>
            <a:lvl4pPr marL="1828800" lvl="3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4pPr>
            <a:lvl5pPr marL="2286000" lvl="4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5pPr>
            <a:lvl6pPr marL="2743200" lvl="5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6pPr>
            <a:lvl7pPr marL="3200400" lvl="6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7pPr>
            <a:lvl8pPr marL="3657600" lvl="7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8pPr>
            <a:lvl9pPr marL="4114800" lvl="8" indent="-3429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800"/>
              <a:buChar char="▹"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dt" idx="10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ftr" idx="11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4"/>
          <p:cNvSpPr txBox="1">
            <a:spLocks noGrp="1"/>
          </p:cNvSpPr>
          <p:nvPr>
            <p:ph type="sldNum" idx="12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 rtl="0">
              <a:spcBef>
                <a:spcPts val="0"/>
              </a:spcBef>
              <a:buNone/>
              <a:defRPr/>
            </a:lvl1pPr>
            <a:lvl2pPr marL="0" lvl="1" indent="0" algn="r" rtl="0">
              <a:spcBef>
                <a:spcPts val="0"/>
              </a:spcBef>
              <a:buNone/>
              <a:defRPr/>
            </a:lvl2pPr>
            <a:lvl3pPr marL="0" lvl="2" indent="0" algn="r" rtl="0">
              <a:spcBef>
                <a:spcPts val="0"/>
              </a:spcBef>
              <a:buNone/>
              <a:defRPr/>
            </a:lvl3pPr>
            <a:lvl4pPr marL="0" lvl="3" indent="0" algn="r" rtl="0">
              <a:spcBef>
                <a:spcPts val="0"/>
              </a:spcBef>
              <a:buNone/>
              <a:defRPr/>
            </a:lvl4pPr>
            <a:lvl5pPr marL="0" lvl="4" indent="0" algn="r" rtl="0">
              <a:spcBef>
                <a:spcPts val="0"/>
              </a:spcBef>
              <a:buNone/>
              <a:defRPr/>
            </a:lvl5pPr>
            <a:lvl6pPr marL="0" lvl="5" indent="0" algn="r" rtl="0">
              <a:spcBef>
                <a:spcPts val="0"/>
              </a:spcBef>
              <a:buNone/>
              <a:defRPr/>
            </a:lvl6pPr>
            <a:lvl7pPr marL="0" lvl="6" indent="0" algn="r" rtl="0">
              <a:spcBef>
                <a:spcPts val="0"/>
              </a:spcBef>
              <a:buNone/>
              <a:defRPr/>
            </a:lvl7pPr>
            <a:lvl8pPr marL="0" lvl="7" indent="0" algn="r" rtl="0">
              <a:spcBef>
                <a:spcPts val="0"/>
              </a:spcBef>
              <a:buNone/>
              <a:defRPr/>
            </a:lvl8pPr>
            <a:lvl9pPr marL="0" lvl="8" indent="0" algn="r" rtl="0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1085850" y="2031025"/>
            <a:ext cx="4676700" cy="1159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1085850" y="3287726"/>
            <a:ext cx="4676700" cy="38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/>
          <p:nvPr/>
        </p:nvSpPr>
        <p:spPr>
          <a:xfrm rot="5400000">
            <a:off x="-303375" y="21669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 sz="1300">
                <a:solidFill>
                  <a:schemeClr val="dk1"/>
                </a:solidFill>
              </a:defRPr>
            </a:lvl1pPr>
            <a:lvl2pPr lvl="1">
              <a:buNone/>
              <a:defRPr sz="1300">
                <a:solidFill>
                  <a:schemeClr val="dk1"/>
                </a:solidFill>
              </a:defRPr>
            </a:lvl2pPr>
            <a:lvl3pPr lvl="2">
              <a:buNone/>
              <a:defRPr sz="1300">
                <a:solidFill>
                  <a:schemeClr val="dk1"/>
                </a:solidFill>
              </a:defRPr>
            </a:lvl3pPr>
            <a:lvl4pPr lvl="3">
              <a:buNone/>
              <a:defRPr sz="1300">
                <a:solidFill>
                  <a:schemeClr val="dk1"/>
                </a:solidFill>
              </a:defRPr>
            </a:lvl4pPr>
            <a:lvl5pPr lvl="4">
              <a:buNone/>
              <a:defRPr sz="1300">
                <a:solidFill>
                  <a:schemeClr val="dk1"/>
                </a:solidFill>
              </a:defRPr>
            </a:lvl5pPr>
            <a:lvl6pPr lvl="5">
              <a:buNone/>
              <a:defRPr sz="1300">
                <a:solidFill>
                  <a:schemeClr val="dk1"/>
                </a:solidFill>
              </a:defRPr>
            </a:lvl6pPr>
            <a:lvl7pPr lvl="6">
              <a:buNone/>
              <a:defRPr sz="1300">
                <a:solidFill>
                  <a:schemeClr val="dk1"/>
                </a:solidFill>
              </a:defRPr>
            </a:lvl7pPr>
            <a:lvl8pPr lvl="7">
              <a:buNone/>
              <a:defRPr sz="1300">
                <a:solidFill>
                  <a:schemeClr val="dk1"/>
                </a:solidFill>
              </a:defRPr>
            </a:lvl8pPr>
            <a:lvl9pPr lvl="8">
              <a:buNone/>
              <a:defRPr sz="1300">
                <a:solidFill>
                  <a:schemeClr val="dk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gradFill>
          <a:gsLst>
            <a:gs pos="0">
              <a:schemeClr val="accent1"/>
            </a:gs>
            <a:gs pos="50000">
              <a:schemeClr val="accent1"/>
            </a:gs>
            <a:gs pos="100000">
              <a:schemeClr val="accent2"/>
            </a:gs>
          </a:gsLst>
          <a:lin ang="16200038" scaled="0"/>
        </a:gra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4"/>
          <p:cNvSpPr/>
          <p:nvPr/>
        </p:nvSpPr>
        <p:spPr>
          <a:xfrm rot="5400000">
            <a:off x="-303375" y="927405"/>
            <a:ext cx="1416300" cy="809700"/>
          </a:xfrm>
          <a:prstGeom prst="triangle">
            <a:avLst>
              <a:gd name="adj" fmla="val 50000"/>
            </a:avLst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1039050" y="1028325"/>
            <a:ext cx="4742700" cy="3579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▸"/>
              <a:defRPr sz="3200">
                <a:solidFill>
                  <a:schemeClr val="lt1"/>
                </a:solidFill>
              </a:defRPr>
            </a:lvl1pPr>
            <a:lvl2pPr marL="914400" lvl="1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2pPr>
            <a:lvl3pPr marL="1371600" lvl="2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3pPr>
            <a:lvl4pPr marL="1828800" lvl="3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4pPr>
            <a:lvl5pPr marL="2286000" lvl="4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5pPr>
            <a:lvl6pPr marL="2743200" lvl="5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6pPr>
            <a:lvl7pPr marL="3200400" lvl="6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7pPr>
            <a:lvl8pPr marL="3657600" lvl="7" indent="-431800" rtl="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8pPr>
            <a:lvl9pPr marL="4114800" lvl="8" indent="-431800">
              <a:spcBef>
                <a:spcPts val="600"/>
              </a:spcBef>
              <a:spcAft>
                <a:spcPts val="0"/>
              </a:spcAft>
              <a:buClr>
                <a:schemeClr val="lt1"/>
              </a:buClr>
              <a:buSzPts val="3200"/>
              <a:buChar char="▹"/>
              <a:defRPr sz="3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4"/>
          <p:cNvSpPr txBox="1"/>
          <p:nvPr/>
        </p:nvSpPr>
        <p:spPr>
          <a:xfrm>
            <a:off x="19050" y="933775"/>
            <a:ext cx="5310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600" b="1">
                <a:solidFill>
                  <a:schemeClr val="accent2"/>
                </a:solidFill>
                <a:latin typeface="Raleway"/>
                <a:ea typeface="Raleway"/>
                <a:cs typeface="Raleway"/>
                <a:sym typeface="Raleway"/>
              </a:rPr>
              <a:t>“</a:t>
            </a:r>
            <a:endParaRPr sz="8600" b="1">
              <a:solidFill>
                <a:schemeClr val="accent2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>
                <a:solidFill>
                  <a:schemeClr val="accent2"/>
                </a:solidFill>
              </a:defRPr>
            </a:lvl1pPr>
            <a:lvl2pPr lvl="1">
              <a:buNone/>
              <a:defRPr>
                <a:solidFill>
                  <a:schemeClr val="accent2"/>
                </a:solidFill>
              </a:defRPr>
            </a:lvl2pPr>
            <a:lvl3pPr lvl="2">
              <a:buNone/>
              <a:defRPr>
                <a:solidFill>
                  <a:schemeClr val="accent2"/>
                </a:solidFill>
              </a:defRPr>
            </a:lvl3pPr>
            <a:lvl4pPr lvl="3">
              <a:buNone/>
              <a:defRPr>
                <a:solidFill>
                  <a:schemeClr val="accent2"/>
                </a:solidFill>
              </a:defRPr>
            </a:lvl4pPr>
            <a:lvl5pPr lvl="4">
              <a:buNone/>
              <a:defRPr>
                <a:solidFill>
                  <a:schemeClr val="accent2"/>
                </a:solidFill>
              </a:defRPr>
            </a:lvl5pPr>
            <a:lvl6pPr lvl="5">
              <a:buNone/>
              <a:defRPr>
                <a:solidFill>
                  <a:schemeClr val="accent2"/>
                </a:solidFill>
              </a:defRPr>
            </a:lvl6pPr>
            <a:lvl7pPr lvl="6">
              <a:buNone/>
              <a:defRPr>
                <a:solidFill>
                  <a:schemeClr val="accent2"/>
                </a:solidFill>
              </a:defRPr>
            </a:lvl7pPr>
            <a:lvl8pPr lvl="7">
              <a:buNone/>
              <a:defRPr>
                <a:solidFill>
                  <a:schemeClr val="accent2"/>
                </a:solidFill>
              </a:defRPr>
            </a:lvl8pPr>
            <a:lvl9pPr lvl="8">
              <a:buNone/>
              <a:defRPr>
                <a:solidFill>
                  <a:schemeClr val="accen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5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4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/>
            </a:lvl3pPr>
            <a:lvl4pPr marL="1828800" lvl="3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4pPr>
            <a:lvl5pPr marL="2286000" lvl="4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5pPr>
            <a:lvl6pPr marL="2743200" lvl="5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6pPr>
            <a:lvl7pPr marL="3200400" lvl="6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7pPr>
            <a:lvl8pPr marL="3657600" lvl="7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8pPr>
            <a:lvl9pPr marL="4114800" lvl="8" indent="-355600">
              <a:spcBef>
                <a:spcPts val="600"/>
              </a:spcBef>
              <a:spcAft>
                <a:spcPts val="0"/>
              </a:spcAft>
              <a:buSzPts val="2000"/>
              <a:buChar char="▹"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6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3415578" y="1995750"/>
            <a:ext cx="26826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▸"/>
              <a:defRPr sz="1800"/>
            </a:lvl1pPr>
            <a:lvl2pPr marL="914400" lvl="1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2pPr>
            <a:lvl3pPr marL="1371600" lvl="2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3pPr>
            <a:lvl4pPr marL="1828800" lvl="3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4pPr>
            <a:lvl5pPr marL="2286000" lvl="4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5pPr>
            <a:lvl6pPr marL="2743200" lvl="5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6pPr>
            <a:lvl7pPr marL="3200400" lvl="6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7pPr>
            <a:lvl8pPr marL="3657600" lvl="7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8pPr>
            <a:lvl9pPr marL="4114800" lvl="8" indent="-342900">
              <a:spcBef>
                <a:spcPts val="600"/>
              </a:spcBef>
              <a:spcAft>
                <a:spcPts val="0"/>
              </a:spcAft>
              <a:buSzPts val="1800"/>
              <a:buChar char="▹"/>
              <a:defRPr sz="1800"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7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329025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3"/>
          </p:nvPr>
        </p:nvSpPr>
        <p:spPr>
          <a:xfrm>
            <a:off x="6123300" y="1995750"/>
            <a:ext cx="2563500" cy="267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4pPr>
            <a:lvl5pPr marL="2286000" lvl="4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5pPr>
            <a:lvl6pPr marL="2743200" lvl="5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6pPr>
            <a:lvl7pPr marL="3200400" lvl="6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7pPr>
            <a:lvl8pPr marL="3657600" lvl="7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8pPr>
            <a:lvl9pPr marL="4114800" lvl="8" indent="-330200" rtl="0">
              <a:spcBef>
                <a:spcPts val="600"/>
              </a:spcBef>
              <a:spcAft>
                <a:spcPts val="0"/>
              </a:spcAft>
              <a:buSzPts val="1600"/>
              <a:buChar char="▹"/>
              <a:defRPr sz="1600"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8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8"/>
          <p:cNvSpPr/>
          <p:nvPr/>
        </p:nvSpPr>
        <p:spPr>
          <a:xfrm rot="5400000">
            <a:off x="-100350" y="724485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9"/>
          <p:cNvSpPr/>
          <p:nvPr/>
        </p:nvSpPr>
        <p:spPr>
          <a:xfrm rot="5400000">
            <a:off x="-100350" y="4448760"/>
            <a:ext cx="468600" cy="267900"/>
          </a:xfrm>
          <a:prstGeom prst="triangle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457200" y="4406309"/>
            <a:ext cx="8229600" cy="51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22860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/>
          <p:nvPr/>
        </p:nvSpPr>
        <p:spPr>
          <a:xfrm flipH="1">
            <a:off x="8686800" y="4674850"/>
            <a:ext cx="468600" cy="4686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gradFill>
          <a:gsLst>
            <a:gs pos="0">
              <a:schemeClr val="lt1"/>
            </a:gs>
            <a:gs pos="50000">
              <a:schemeClr val="lt1"/>
            </a:gs>
            <a:gs pos="100000">
              <a:schemeClr val="lt2"/>
            </a:gs>
          </a:gsLst>
          <a:lin ang="16200038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457200" y="605600"/>
            <a:ext cx="5640900" cy="108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Font typeface="Raleway SemiBold"/>
              <a:buNone/>
              <a:defRPr sz="4800">
                <a:solidFill>
                  <a:schemeClr val="accent2"/>
                </a:solidFill>
                <a:latin typeface="Raleway SemiBold"/>
                <a:ea typeface="Raleway SemiBold"/>
                <a:cs typeface="Raleway SemiBold"/>
                <a:sym typeface="Raleway SemiBold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457200" y="1995750"/>
            <a:ext cx="5640900" cy="267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▸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429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55600">
              <a:lnSpc>
                <a:spcPct val="11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Barlow Light"/>
              <a:buChar char="▹"/>
              <a:defRPr sz="20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8649025" y="4636750"/>
            <a:ext cx="4569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r">
              <a:buNone/>
              <a:defRPr sz="1200">
                <a:solidFill>
                  <a:schemeClr val="l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inkedin.com/in/meralbalik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Meralbalik/Capstone-Project-1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paultimothymooney/chest-xray-pneumonia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5" descr="A picture containing film, necktie, man, looking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 b="16955"/>
          <a:stretch/>
        </p:blipFill>
        <p:spPr>
          <a:xfrm>
            <a:off x="0" y="13186"/>
            <a:ext cx="9144000" cy="5130313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15"/>
          <p:cNvSpPr txBox="1">
            <a:spLocks noGrp="1"/>
          </p:cNvSpPr>
          <p:nvPr>
            <p:ph type="ctrTitle"/>
          </p:nvPr>
        </p:nvSpPr>
        <p:spPr>
          <a:xfrm>
            <a:off x="614541" y="1241206"/>
            <a:ext cx="8067300" cy="3578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</a:pPr>
            <a:endParaRPr>
              <a:solidFill>
                <a:srgbClr val="000000"/>
              </a:solidFill>
            </a:endParaRPr>
          </a:p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</a:pPr>
            <a:br>
              <a:rPr lang="en-US">
                <a:solidFill>
                  <a:srgbClr val="000000"/>
                </a:solidFill>
              </a:rPr>
            </a:br>
            <a:r>
              <a:rPr lang="en-US" sz="1800"/>
              <a:t>Meral Balik</a:t>
            </a:r>
            <a:br>
              <a:rPr lang="en-US" sz="1800"/>
            </a:br>
            <a:r>
              <a:rPr lang="en-US" sz="1800"/>
              <a:t>  May 23, 2020</a:t>
            </a:r>
            <a:br>
              <a:rPr lang="en-US">
                <a:solidFill>
                  <a:srgbClr val="000000"/>
                </a:solidFill>
              </a:rPr>
            </a:br>
            <a:r>
              <a:rPr lang="en-US">
                <a:solidFill>
                  <a:srgbClr val="000000"/>
                </a:solidFill>
              </a:rPr>
              <a:t>                   </a:t>
            </a:r>
            <a:endParaRPr/>
          </a:p>
        </p:txBody>
      </p:sp>
      <p:pic>
        <p:nvPicPr>
          <p:cNvPr id="90" name="Google Shape;90;p15" descr="A picture containing drawing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750918" y="4329304"/>
            <a:ext cx="1780306" cy="41380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5"/>
          <p:cNvSpPr txBox="1"/>
          <p:nvPr/>
        </p:nvSpPr>
        <p:spPr>
          <a:xfrm>
            <a:off x="1152900" y="1502350"/>
            <a:ext cx="6838200" cy="910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Calibri"/>
              <a:buNone/>
            </a:pPr>
            <a:r>
              <a:rPr lang="en-US" sz="3000" b="1">
                <a:latin typeface="Raleway SemiBold"/>
                <a:ea typeface="Raleway SemiBold"/>
                <a:cs typeface="Raleway SemiBold"/>
                <a:sym typeface="Raleway SemiBold"/>
              </a:rPr>
              <a:t>CNN For Detecting Pneumonia from </a:t>
            </a:r>
            <a:br>
              <a:rPr lang="en-US" sz="3000" b="1">
                <a:latin typeface="Raleway SemiBold"/>
                <a:ea typeface="Raleway SemiBold"/>
                <a:cs typeface="Raleway SemiBold"/>
                <a:sym typeface="Raleway SemiBold"/>
              </a:rPr>
            </a:br>
            <a:r>
              <a:rPr lang="en-US" sz="3000" b="1">
                <a:latin typeface="Raleway SemiBold"/>
                <a:ea typeface="Raleway SemiBold"/>
                <a:cs typeface="Raleway SemiBold"/>
                <a:sym typeface="Raleway SemiBold"/>
              </a:rPr>
              <a:t>X-ray Images</a:t>
            </a:r>
            <a:endParaRPr sz="800">
              <a:latin typeface="Barlow Light"/>
              <a:ea typeface="Barlow Light"/>
              <a:cs typeface="Barlow Light"/>
              <a:sym typeface="Barlow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4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Compiling the Model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0" name="Google Shape;150;p24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None/>
            </a:pP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151" name="Google Shape;151;p24"/>
          <p:cNvGraphicFramePr/>
          <p:nvPr>
            <p:extLst>
              <p:ext uri="{D42A27DB-BD31-4B8C-83A1-F6EECF244321}">
                <p14:modId xmlns:p14="http://schemas.microsoft.com/office/powerpoint/2010/main" val="523475786"/>
              </p:ext>
            </p:extLst>
          </p:nvPr>
        </p:nvGraphicFramePr>
        <p:xfrm>
          <a:off x="600629" y="1225296"/>
          <a:ext cx="7724250" cy="2249275"/>
        </p:xfrm>
        <a:graphic>
          <a:graphicData uri="http://schemas.openxmlformats.org/drawingml/2006/table">
            <a:tbl>
              <a:tblPr firstRow="1" bandRow="1">
                <a:noFill/>
                <a:tableStyleId>{2D4AC1B0-F42D-46B0-8737-4D59A8DC4179}</a:tableStyleId>
              </a:tblPr>
              <a:tblGrid>
                <a:gridCol w="257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7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4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18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>
                          <a:solidFill>
                            <a:srgbClr val="FFFFFF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Loss Function</a:t>
                      </a:r>
                      <a:endParaRPr sz="1800" b="0">
                        <a:solidFill>
                          <a:srgbClr val="FFFFFF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>
                          <a:solidFill>
                            <a:srgbClr val="FFFFFF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Optimizer</a:t>
                      </a:r>
                      <a:endParaRPr sz="1800" b="0">
                        <a:solidFill>
                          <a:srgbClr val="FFFFFF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>
                    <a:solidFill>
                      <a:srgbClr val="6FA8DC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1800" b="0">
                          <a:solidFill>
                            <a:srgbClr val="FFFFFF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Output Metrics</a:t>
                      </a:r>
                      <a:endParaRPr sz="1800" b="0">
                        <a:solidFill>
                          <a:srgbClr val="FFFFFF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>
                    <a:solidFill>
                      <a:srgbClr val="6FA8D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56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How performance is measured on training data</a:t>
                      </a:r>
                      <a:endParaRPr sz="14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How network parameters are updated during training</a:t>
                      </a:r>
                      <a:endParaRPr sz="14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What measures to record during training</a:t>
                      </a:r>
                      <a:endParaRPr sz="14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4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Binary – cross entropy</a:t>
                      </a:r>
                      <a:endParaRPr sz="14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( two classes – ‘normal’ and ‘pneumonia’)</a:t>
                      </a:r>
                      <a:endParaRPr sz="14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Adam - automatically adapts the learning rate during training</a:t>
                      </a:r>
                      <a:endParaRPr sz="14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4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Accuracy</a:t>
                      </a:r>
                      <a:endParaRPr sz="14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Training the Model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None/>
            </a:pP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  <p:graphicFrame>
        <p:nvGraphicFramePr>
          <p:cNvPr id="158" name="Google Shape;158;p25"/>
          <p:cNvGraphicFramePr/>
          <p:nvPr>
            <p:extLst>
              <p:ext uri="{D42A27DB-BD31-4B8C-83A1-F6EECF244321}">
                <p14:modId xmlns:p14="http://schemas.microsoft.com/office/powerpoint/2010/main" val="3008639642"/>
              </p:ext>
            </p:extLst>
          </p:nvPr>
        </p:nvGraphicFramePr>
        <p:xfrm>
          <a:off x="600629" y="1225296"/>
          <a:ext cx="7724250" cy="2013925"/>
        </p:xfrm>
        <a:graphic>
          <a:graphicData uri="http://schemas.openxmlformats.org/drawingml/2006/table">
            <a:tbl>
              <a:tblPr firstRow="1" bandRow="1">
                <a:noFill/>
                <a:tableStyleId>{2D4AC1B0-F42D-46B0-8737-4D59A8DC4179}</a:tableStyleId>
              </a:tblPr>
              <a:tblGrid>
                <a:gridCol w="257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747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74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7550">
                <a:tc gridSpan="3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>
                          <a:solidFill>
                            <a:srgbClr val="FFFFFF"/>
                          </a:solidFill>
                          <a:latin typeface="Raleway"/>
                          <a:ea typeface="Raleway"/>
                          <a:cs typeface="Raleway"/>
                          <a:sym typeface="Raleway"/>
                        </a:rPr>
                        <a:t>Callback Functions</a:t>
                      </a:r>
                      <a:endParaRPr sz="1800" b="0">
                        <a:solidFill>
                          <a:srgbClr val="FFFFFF"/>
                        </a:solidFill>
                        <a:latin typeface="Raleway"/>
                        <a:ea typeface="Raleway"/>
                        <a:cs typeface="Raleway"/>
                        <a:sym typeface="Raleway"/>
                      </a:endParaRPr>
                    </a:p>
                  </a:txBody>
                  <a:tcPr marL="91450" marR="91450" marT="45725" marB="45725">
                    <a:solidFill>
                      <a:srgbClr val="6FA8DC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91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ModelCheckpoint</a:t>
                      </a:r>
                      <a:endParaRPr sz="150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ReduceLROnPlateau</a:t>
                      </a:r>
                      <a:endParaRPr sz="150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50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EarlyStopping</a:t>
                      </a:r>
                      <a:endParaRPr sz="150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0149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Saves model or weights at some intervals so the model or weights can be loaded later to continue the training.</a:t>
                      </a:r>
                      <a:endParaRPr sz="13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Monitors a quantity and if no improvement is seen for a 'patience' number of epochs, the learning rate is reduced.</a:t>
                      </a:r>
                      <a:endParaRPr sz="13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300" dirty="0">
                          <a:solidFill>
                            <a:srgbClr val="434343"/>
                          </a:solidFill>
                          <a:latin typeface="Raleway Medium"/>
                          <a:ea typeface="Raleway Medium"/>
                          <a:cs typeface="Raleway Medium"/>
                          <a:sym typeface="Raleway Medium"/>
                        </a:rPr>
                        <a:t>Prevents overtraining of the model by terminating the training process if it’s not really learning anything.</a:t>
                      </a:r>
                      <a:endParaRPr sz="1300" dirty="0">
                        <a:solidFill>
                          <a:srgbClr val="434343"/>
                        </a:solidFill>
                        <a:latin typeface="Raleway Medium"/>
                        <a:ea typeface="Raleway Medium"/>
                        <a:cs typeface="Raleway Medium"/>
                        <a:sym typeface="Raleway Medium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pic>
        <p:nvPicPr>
          <p:cNvPr id="159" name="Google Shape;159;p25" descr="A screenshot of a cell phon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0625" y="3453875"/>
            <a:ext cx="7724249" cy="1144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Evaluating the Model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65" name="Google Shape;165;p26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None/>
            </a:pP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166" name="Google Shape;166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3500" y="1225300"/>
            <a:ext cx="7711275" cy="2898975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6"/>
          <p:cNvSpPr txBox="1"/>
          <p:nvPr/>
        </p:nvSpPr>
        <p:spPr>
          <a:xfrm>
            <a:off x="3175350" y="4092250"/>
            <a:ext cx="26409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1">
                <a:latin typeface="Raleway"/>
                <a:ea typeface="Raleway"/>
                <a:cs typeface="Raleway"/>
                <a:sym typeface="Raleway"/>
              </a:rPr>
              <a:t>Figure 3. </a:t>
            </a:r>
            <a:r>
              <a:rPr lang="en-US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200" i="1">
                <a:latin typeface="Raleway"/>
                <a:ea typeface="Raleway"/>
                <a:cs typeface="Raleway"/>
                <a:sym typeface="Raleway"/>
              </a:rPr>
              <a:t>Training History Plots</a:t>
            </a:r>
            <a:endParaRPr sz="16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Model Performance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73" name="Google Shape;173;p27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lang="en-US" sz="16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Overall accuracy on test data: 90% with 0.29 loss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None/>
            </a:pP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174" name="Google Shape;174;p27" descr="A screenshot of a cell phone&#10;&#10;Description automatically generated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460101" y="1947390"/>
            <a:ext cx="5125277" cy="1822757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Google Shape;175;p27" descr="A screenshot of a cell phon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661565" y="1794999"/>
            <a:ext cx="2606691" cy="1955019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27"/>
          <p:cNvSpPr txBox="1"/>
          <p:nvPr/>
        </p:nvSpPr>
        <p:spPr>
          <a:xfrm>
            <a:off x="2625725" y="4129575"/>
            <a:ext cx="43107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1">
                <a:latin typeface="Raleway"/>
                <a:ea typeface="Raleway"/>
                <a:cs typeface="Raleway"/>
                <a:sym typeface="Raleway"/>
              </a:rPr>
              <a:t>Figure 4. </a:t>
            </a:r>
            <a:r>
              <a:rPr lang="en-US" sz="12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200" i="1">
                <a:latin typeface="Raleway"/>
                <a:ea typeface="Raleway"/>
                <a:cs typeface="Raleway"/>
                <a:sym typeface="Raleway"/>
              </a:rPr>
              <a:t>Classification Report and Confusion Matrix</a:t>
            </a:r>
            <a:endParaRPr sz="1600"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3000" b="1"/>
              <a:t>Summary of Results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2" name="Google Shape;182;p28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Applied Deep Learning with CNN to classify chest x-ray images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Used Google Colab to apply the architecture (using Keras)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Developed a baseline CNN model with 90% accuracy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Four convolutional layers (max-pooling, batch normalization)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Four dense layers (drop out layers, sigmoid function)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3000" b="1"/>
              <a:t>Follow-on Work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88" name="Google Shape;188;p29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Improve model accuracy with different approaches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Increase the number of convolutional layers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Change predetermined values (batch size, epochs, callbacks…)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Increase the number of data using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Data augmentation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Generative Adversarial Networks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marR="0" lvl="0" indent="-1714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Train the data using ‘Transfer Learning’ techniques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30"/>
          <p:cNvSpPr txBox="1"/>
          <p:nvPr/>
        </p:nvSpPr>
        <p:spPr>
          <a:xfrm>
            <a:off x="628650" y="1212669"/>
            <a:ext cx="184731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4" name="Google Shape;194;p30"/>
          <p:cNvSpPr txBox="1"/>
          <p:nvPr/>
        </p:nvSpPr>
        <p:spPr>
          <a:xfrm>
            <a:off x="630936" y="3382575"/>
            <a:ext cx="6000900" cy="124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Meral BALIK</a:t>
            </a:r>
            <a:endParaRPr sz="1600" b="1">
              <a:latin typeface="Raleway"/>
              <a:ea typeface="Raleway"/>
              <a:cs typeface="Raleway"/>
              <a:sym typeface="Raleway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E-mail : </a:t>
            </a:r>
            <a:r>
              <a:rPr lang="en-US">
                <a:solidFill>
                  <a:srgbClr val="0070C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tekmer@hotmail.com</a:t>
            </a:r>
            <a:endParaRPr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Linkedin : </a:t>
            </a:r>
            <a:r>
              <a:rPr lang="en-US" u="sng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3"/>
              </a:rPr>
              <a:t>www.linkedin.com/in/meralbalik</a:t>
            </a:r>
            <a:endParaRPr>
              <a:solidFill>
                <a:srgbClr val="0070C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Project @ </a:t>
            </a:r>
            <a:r>
              <a:rPr lang="en-US" u="sng">
                <a:solidFill>
                  <a:schemeClr val="hlink"/>
                </a:solidFill>
                <a:latin typeface="Raleway Medium"/>
                <a:ea typeface="Raleway Medium"/>
                <a:cs typeface="Raleway Medium"/>
                <a:sym typeface="Raleway Medium"/>
                <a:hlinkClick r:id="rId4"/>
              </a:rPr>
              <a:t>https://github.com/Meralbalik/Capstone-Project-</a:t>
            </a:r>
            <a:r>
              <a:rPr lang="en-US" u="sng">
                <a:solidFill>
                  <a:srgbClr val="0070C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2</a:t>
            </a:r>
            <a:endParaRPr u="sng">
              <a:solidFill>
                <a:srgbClr val="0070C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</p:txBody>
      </p:sp>
      <p:sp>
        <p:nvSpPr>
          <p:cNvPr id="195" name="Google Shape;195;p30"/>
          <p:cNvSpPr/>
          <p:nvPr/>
        </p:nvSpPr>
        <p:spPr>
          <a:xfrm>
            <a:off x="630936" y="655320"/>
            <a:ext cx="3565200" cy="7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rPr>
              <a:t>Thank you!</a:t>
            </a:r>
            <a:endParaRPr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6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Contents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97" name="Google Shape;97;p16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905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SemiBold"/>
              <a:buChar char="▸"/>
            </a:pPr>
            <a:r>
              <a:rPr lang="en-US" sz="15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Problem Statement</a:t>
            </a:r>
            <a:endParaRPr sz="23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171450" lvl="0" indent="-1905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SemiBold"/>
              <a:buChar char="▸"/>
            </a:pPr>
            <a:r>
              <a:rPr lang="en-US" sz="15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Dataset</a:t>
            </a:r>
            <a:endParaRPr sz="23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5143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Data acquisition using google colab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Data inspection and visualization</a:t>
            </a: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Data preprocessing</a:t>
            </a: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905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SemiBold"/>
              <a:buChar char="▸"/>
            </a:pPr>
            <a:r>
              <a:rPr lang="en-US" sz="15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Application of CNN</a:t>
            </a:r>
            <a:endParaRPr sz="15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5143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Baseline model</a:t>
            </a: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Compiling the model</a:t>
            </a: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Training the model</a:t>
            </a: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Evaluating accuracy and loss for the model</a:t>
            </a: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905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Model performance</a:t>
            </a: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9050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SemiBold"/>
              <a:buChar char="▸"/>
            </a:pPr>
            <a:r>
              <a:rPr lang="en-US" sz="15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Summary of Results and Follow-on Work</a:t>
            </a:r>
            <a:endParaRPr sz="23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3000" b="1"/>
              <a:t>Problem Statement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Globally, 450 million get infected by pneumonia in a year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4 million people die from the disease in the world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50 thousand people die from the disease in the United States of America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Analyzing and classifying chest x-rays can be very tedious for radiologists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▸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Artificial intelligence-based solutions can provide support for experts in the medical domain in performing time-consuming works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3000" b="1"/>
              <a:t>Dataset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pic>
        <p:nvPicPr>
          <p:cNvPr id="109" name="Google Shape;109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03504" y="1225296"/>
            <a:ext cx="7326400" cy="337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9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Calibri"/>
              <a:buNone/>
            </a:pPr>
            <a:r>
              <a:rPr lang="en-US" sz="3000" b="1"/>
              <a:t>Dataset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15" name="Google Shape;115;p19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587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Medium"/>
              <a:buChar char="▸"/>
            </a:pPr>
            <a:r>
              <a:rPr lang="en-US" sz="1600" u="sng">
                <a:solidFill>
                  <a:srgbClr val="0070C0"/>
                </a:solidFill>
                <a:latin typeface="Raleway Medium"/>
                <a:ea typeface="Raleway Medium"/>
                <a:cs typeface="Raleway Medium"/>
                <a:sym typeface="Raleway Medium"/>
                <a:hlinkClick r:id="rId3"/>
              </a:rPr>
              <a:t>https://www.kaggle.com/paultimothymooney/chest-xray-pneumonia</a:t>
            </a:r>
            <a:endParaRPr sz="24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587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Medium"/>
              <a:buChar char="▸"/>
            </a:pPr>
            <a:r>
              <a:rPr lang="en-US" sz="16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Organized into 3 folders (train, test, val)</a:t>
            </a:r>
            <a:endParaRPr sz="24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587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Medium"/>
              <a:buChar char="▸"/>
            </a:pPr>
            <a:r>
              <a:rPr lang="en-US" sz="16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5,863 X-Ray images (JPEG) and 2 categories (Pneumonia / Normal)</a:t>
            </a:r>
            <a:endParaRPr sz="16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0" algn="l" rtl="0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  <p:pic>
        <p:nvPicPr>
          <p:cNvPr id="116" name="Google Shape;116;p19" descr="A screenshot of a cell phone&#10;&#10;Description automatically generated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9169" y="2360946"/>
            <a:ext cx="3493906" cy="22558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9" descr="A screenshot of a cell phone&#10;&#10;Description automatically generated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253087" y="2789068"/>
            <a:ext cx="3916984" cy="1067378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9"/>
          <p:cNvSpPr txBox="1"/>
          <p:nvPr/>
        </p:nvSpPr>
        <p:spPr>
          <a:xfrm>
            <a:off x="4015250" y="4255875"/>
            <a:ext cx="26409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>
                <a:latin typeface="Raleway"/>
                <a:ea typeface="Raleway"/>
                <a:cs typeface="Raleway"/>
                <a:sym typeface="Raleway"/>
              </a:rPr>
              <a:t>Figure 1. </a:t>
            </a:r>
            <a:r>
              <a:rPr lang="en-US" sz="10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000" i="1">
                <a:latin typeface="Raleway"/>
                <a:ea typeface="Raleway"/>
                <a:cs typeface="Raleway"/>
                <a:sym typeface="Raleway"/>
              </a:rPr>
              <a:t>Number of images in each set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0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970"/>
              <a:buFont typeface="Calibri"/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Data Acquisition Using Colab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4" name="Google Shape;124;p20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2095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SemiBold"/>
              <a:buChar char="▸"/>
            </a:pPr>
            <a:r>
              <a:rPr lang="en-US" sz="18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Keras</a:t>
            </a:r>
            <a:endParaRPr sz="18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514350" lvl="1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High level library for building deep learning models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714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Tensorflow framework backend 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7145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Leverage backend engine to compute on GPU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71450" algn="l" rtl="0">
              <a:lnSpc>
                <a:spcPct val="115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SemiBold"/>
              <a:buChar char="▸"/>
            </a:pPr>
            <a:r>
              <a:rPr lang="en-US" sz="18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Google Colab</a:t>
            </a:r>
            <a:endParaRPr sz="18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514350" marR="0" lvl="1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Jupyter notebook environment running Python in Cloud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Access to GPU resources 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71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Raleway Medium"/>
              <a:buChar char="▹"/>
            </a:pPr>
            <a:r>
              <a:rPr lang="en-US" sz="18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Free</a:t>
            </a: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18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Data</a:t>
            </a:r>
            <a:r>
              <a:rPr lang="en-US" sz="2970"/>
              <a:t> </a:t>
            </a: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Preprocessing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0" name="Google Shape;130;p21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58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SemiBold"/>
              <a:buChar char="▸"/>
            </a:pPr>
            <a:r>
              <a:rPr lang="en-US" sz="16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ImageDataGenerator </a:t>
            </a:r>
            <a:endParaRPr sz="16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514350" lvl="1" indent="-158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Medium"/>
              <a:buChar char="▹"/>
            </a:pPr>
            <a:r>
              <a:rPr lang="en-US" sz="16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reads images from disk and convert them to float32 tensors and feed them to the network</a:t>
            </a:r>
            <a:endParaRPr sz="16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58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Medium"/>
              <a:buChar char="▹"/>
            </a:pPr>
            <a:r>
              <a:rPr lang="en-US" sz="16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sets up generators that are capable of loading the required amount of data directly from the source folder, converting them into training data</a:t>
            </a:r>
            <a:endParaRPr sz="16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58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Medium"/>
              <a:buChar char="▹"/>
            </a:pPr>
            <a:r>
              <a:rPr lang="en-US" sz="16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rescales the images</a:t>
            </a:r>
            <a:endParaRPr sz="16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lvl="1" indent="-158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Medium"/>
              <a:buChar char="▹"/>
            </a:pPr>
            <a:r>
              <a:rPr lang="en-US" sz="16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performs data augmentation</a:t>
            </a:r>
            <a:endParaRPr sz="16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857250" lvl="2" indent="-158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Medium"/>
              <a:buChar char="▹"/>
            </a:pPr>
            <a:r>
              <a:rPr lang="en-US" sz="16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zoom_range =0.3 and vertical_flip = True </a:t>
            </a:r>
            <a:endParaRPr sz="16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58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SemiBold"/>
              <a:buChar char="▸"/>
            </a:pPr>
            <a:r>
              <a:rPr lang="en-US" sz="16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flow_from_directory </a:t>
            </a:r>
            <a:endParaRPr sz="16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514350" lvl="1" indent="-158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Raleway Medium"/>
              <a:buChar char="▹"/>
            </a:pPr>
            <a:r>
              <a:rPr lang="en-US" sz="16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load images from the disk, applies rescaling, and resizes the images into the required dimensions.</a:t>
            </a:r>
            <a:endParaRPr sz="16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None/>
            </a:pP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Application of CNN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36" name="Google Shape;136;p22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90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SemiBold"/>
              <a:buChar char="▸"/>
            </a:pPr>
            <a:r>
              <a:rPr lang="en-US" sz="15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Input</a:t>
            </a:r>
            <a:endParaRPr sz="15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514350" lvl="1" indent="-152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ImageDataGenerator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90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SemiBold"/>
              <a:buChar char="▸"/>
            </a:pPr>
            <a:r>
              <a:rPr lang="en-US" sz="15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Convolutional Base</a:t>
            </a:r>
            <a:endParaRPr sz="23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514350" marR="0" lvl="1" indent="-190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Four convolutional layers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90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Max Pooling – downsampling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90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Batch normalization – speed up training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90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Learns patterns at different scales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171450" lvl="0" indent="-190500" algn="l" rtl="0">
              <a:lnSpc>
                <a:spcPct val="100000"/>
              </a:lnSpc>
              <a:spcBef>
                <a:spcPts val="75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SemiBold"/>
              <a:buChar char="▸"/>
            </a:pPr>
            <a:r>
              <a:rPr lang="en-US" sz="1500">
                <a:solidFill>
                  <a:srgbClr val="000000"/>
                </a:solidFill>
                <a:latin typeface="Raleway SemiBold"/>
                <a:ea typeface="Raleway SemiBold"/>
                <a:cs typeface="Raleway SemiBold"/>
                <a:sym typeface="Raleway SemiBold"/>
              </a:rPr>
              <a:t>Dense Classifier</a:t>
            </a:r>
            <a:endParaRPr sz="1500">
              <a:solidFill>
                <a:srgbClr val="000000"/>
              </a:solidFill>
              <a:latin typeface="Raleway SemiBold"/>
              <a:ea typeface="Raleway SemiBold"/>
              <a:cs typeface="Raleway SemiBold"/>
              <a:sym typeface="Raleway SemiBold"/>
            </a:endParaRPr>
          </a:p>
          <a:p>
            <a:pPr marL="514350" marR="0" lvl="1" indent="-190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Four dense layers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90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Dropout layers – prevent overfitting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514350" marR="0" lvl="1" indent="-190500" algn="l" rtl="0">
              <a:lnSpc>
                <a:spcPct val="100000"/>
              </a:lnSpc>
              <a:spcBef>
                <a:spcPts val="375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Raleway Medium"/>
              <a:buChar char="▹"/>
            </a:pPr>
            <a:r>
              <a:rPr lang="en-US" sz="1500">
                <a:solidFill>
                  <a:srgbClr val="000000"/>
                </a:solidFill>
                <a:latin typeface="Raleway Medium"/>
                <a:ea typeface="Raleway Medium"/>
                <a:cs typeface="Raleway Medium"/>
                <a:sym typeface="Raleway Medium"/>
              </a:rPr>
              <a:t>Sigmoid – binary classification problem</a:t>
            </a: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None/>
            </a:pP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Google Shape;141;p23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603504" y="1225296"/>
            <a:ext cx="7355400" cy="3547500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23"/>
          <p:cNvSpPr txBox="1"/>
          <p:nvPr/>
        </p:nvSpPr>
        <p:spPr>
          <a:xfrm>
            <a:off x="2960750" y="4719075"/>
            <a:ext cx="2640900" cy="36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1" i="1">
                <a:latin typeface="Raleway"/>
                <a:ea typeface="Raleway"/>
                <a:cs typeface="Raleway"/>
                <a:sym typeface="Raleway"/>
              </a:rPr>
              <a:t>Figure 2. </a:t>
            </a:r>
            <a:r>
              <a:rPr lang="en-US" sz="1000">
                <a:latin typeface="Raleway"/>
                <a:ea typeface="Raleway"/>
                <a:cs typeface="Raleway"/>
                <a:sym typeface="Raleway"/>
              </a:rPr>
              <a:t> </a:t>
            </a:r>
            <a:r>
              <a:rPr lang="en-US" sz="1000" i="1">
                <a:latin typeface="Raleway"/>
                <a:ea typeface="Raleway"/>
                <a:cs typeface="Raleway"/>
                <a:sym typeface="Raleway"/>
              </a:rPr>
              <a:t>Baseline Model</a:t>
            </a:r>
            <a:endParaRPr>
              <a:latin typeface="Raleway Light"/>
              <a:ea typeface="Raleway Light"/>
              <a:cs typeface="Raleway Light"/>
              <a:sym typeface="Raleway Light"/>
            </a:endParaRPr>
          </a:p>
        </p:txBody>
      </p:sp>
      <p:sp>
        <p:nvSpPr>
          <p:cNvPr id="143" name="Google Shape;143;p23"/>
          <p:cNvSpPr txBox="1">
            <a:spLocks noGrp="1"/>
          </p:cNvSpPr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</a:pPr>
            <a:r>
              <a:rPr lang="en-US" sz="3000" b="1">
                <a:latin typeface="Raleway"/>
                <a:ea typeface="Raleway"/>
                <a:cs typeface="Raleway"/>
                <a:sym typeface="Raleway"/>
              </a:rPr>
              <a:t>Baseline Model</a:t>
            </a:r>
            <a:endParaRPr sz="3000" b="1"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44" name="Google Shape;144;p23"/>
          <p:cNvSpPr txBox="1">
            <a:spLocks noGrp="1"/>
          </p:cNvSpPr>
          <p:nvPr>
            <p:ph type="body" idx="1"/>
          </p:nvPr>
        </p:nvSpPr>
        <p:spPr>
          <a:xfrm>
            <a:off x="600625" y="122706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None/>
            </a:pPr>
            <a:endParaRPr sz="2300">
              <a:solidFill>
                <a:srgbClr val="000000"/>
              </a:solidFill>
              <a:latin typeface="Raleway Medium"/>
              <a:ea typeface="Raleway Medium"/>
              <a:cs typeface="Raleway Medium"/>
              <a:sym typeface="Raleway Medium"/>
            </a:endParaRPr>
          </a:p>
          <a:p>
            <a:pPr marL="0" lvl="0" indent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</a:pP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Gaoler template">
  <a:themeElements>
    <a:clrScheme name="Custom 347">
      <a:dk1>
        <a:srgbClr val="3A3F50"/>
      </a:dk1>
      <a:lt1>
        <a:srgbClr val="FFFFFF"/>
      </a:lt1>
      <a:dk2>
        <a:srgbClr val="757B89"/>
      </a:dk2>
      <a:lt2>
        <a:srgbClr val="E9EAF2"/>
      </a:lt2>
      <a:accent1>
        <a:srgbClr val="00B5DD"/>
      </a:accent1>
      <a:accent2>
        <a:srgbClr val="007BB9"/>
      </a:accent2>
      <a:accent3>
        <a:srgbClr val="8C50FF"/>
      </a:accent3>
      <a:accent4>
        <a:srgbClr val="FF4D4D"/>
      </a:accent4>
      <a:accent5>
        <a:srgbClr val="F9CB07"/>
      </a:accent5>
      <a:accent6>
        <a:srgbClr val="A6CE28"/>
      </a:accent6>
      <a:hlink>
        <a:srgbClr val="007BB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621</Words>
  <Application>Microsoft Macintosh PowerPoint</Application>
  <PresentationFormat>On-screen Show (16:9)</PresentationFormat>
  <Paragraphs>110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Raleway Light</vt:lpstr>
      <vt:lpstr>Arial</vt:lpstr>
      <vt:lpstr>Barlow Light</vt:lpstr>
      <vt:lpstr>Raleway SemiBold</vt:lpstr>
      <vt:lpstr>Raleway Medium</vt:lpstr>
      <vt:lpstr>Raleway</vt:lpstr>
      <vt:lpstr>Calibri</vt:lpstr>
      <vt:lpstr>Gaoler template</vt:lpstr>
      <vt:lpstr>   Meral Balik   May 23, 2020                    </vt:lpstr>
      <vt:lpstr>Contents</vt:lpstr>
      <vt:lpstr>Problem Statement</vt:lpstr>
      <vt:lpstr>Dataset</vt:lpstr>
      <vt:lpstr>Dataset</vt:lpstr>
      <vt:lpstr>Data Acquisition Using Colab</vt:lpstr>
      <vt:lpstr>Data Preprocessing</vt:lpstr>
      <vt:lpstr>Application of CNN</vt:lpstr>
      <vt:lpstr>Baseline Model</vt:lpstr>
      <vt:lpstr>Compiling the Model</vt:lpstr>
      <vt:lpstr>Training the Model</vt:lpstr>
      <vt:lpstr>Evaluating the Model</vt:lpstr>
      <vt:lpstr>Model Performance</vt:lpstr>
      <vt:lpstr>Summary of Results</vt:lpstr>
      <vt:lpstr>Follow-on Work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Meral Balik   May 23, 2020                    </dc:title>
  <cp:lastModifiedBy>Microsoft Office User</cp:lastModifiedBy>
  <cp:revision>1</cp:revision>
  <dcterms:modified xsi:type="dcterms:W3CDTF">2020-05-31T19:56:54Z</dcterms:modified>
</cp:coreProperties>
</file>